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9" r:id="rId2"/>
    <p:sldId id="275" r:id="rId3"/>
    <p:sldId id="273" r:id="rId4"/>
    <p:sldId id="281" r:id="rId5"/>
    <p:sldId id="317" r:id="rId6"/>
    <p:sldId id="318" r:id="rId7"/>
    <p:sldId id="319" r:id="rId8"/>
    <p:sldId id="315" r:id="rId9"/>
    <p:sldId id="320" r:id="rId10"/>
    <p:sldId id="321" r:id="rId11"/>
    <p:sldId id="322" r:id="rId12"/>
    <p:sldId id="316" r:id="rId13"/>
    <p:sldId id="308" r:id="rId14"/>
    <p:sldId id="326" r:id="rId15"/>
    <p:sldId id="272"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3409F"/>
    <a:srgbClr val="CAB447"/>
    <a:srgbClr val="FFE1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76" autoAdjust="0"/>
  </p:normalViewPr>
  <p:slideViewPr>
    <p:cSldViewPr snapToGrid="0" snapToObjects="1">
      <p:cViewPr varScale="1">
        <p:scale>
          <a:sx n="81" d="100"/>
          <a:sy n="81" d="100"/>
        </p:scale>
        <p:origin x="-1864" y="-104"/>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778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1F00A-C766-430A-AD41-D874FEAC42BF}" type="datetimeFigureOut">
              <a:rPr lang="en-US" smtClean="0"/>
              <a:t>7/23/17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BDE54-FDE8-42CD-861A-335A660C4E4D}" type="slidenum">
              <a:rPr lang="en-US" smtClean="0"/>
              <a:t>‹#›</a:t>
            </a:fld>
            <a:endParaRPr lang="en-US" dirty="0"/>
          </a:p>
        </p:txBody>
      </p:sp>
    </p:spTree>
    <p:extLst>
      <p:ext uri="{BB962C8B-B14F-4D97-AF65-F5344CB8AC3E}">
        <p14:creationId xmlns:p14="http://schemas.microsoft.com/office/powerpoint/2010/main" val="168103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library.uta.edu/txdisabilityhistor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do try to attend the full day of the Forum if you can. In preparing your platform presentation, be sure to stress your problem statement, research method, results, findings, and, if relevant, further research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Acceptable file formats for your platform presentation include PDF, PowerPoint, and similar common formats. If you do not intend to use a presentation file, please bring a brief summary of your presentation </a:t>
            </a:r>
            <a:endParaRPr lang="en-US" dirty="0"/>
          </a:p>
        </p:txBody>
      </p:sp>
      <p:sp>
        <p:nvSpPr>
          <p:cNvPr id="4" name="Slide Number Placeholder 3"/>
          <p:cNvSpPr>
            <a:spLocks noGrp="1"/>
          </p:cNvSpPr>
          <p:nvPr>
            <p:ph type="sldNum" sz="quarter" idx="10"/>
          </p:nvPr>
        </p:nvSpPr>
        <p:spPr/>
        <p:txBody>
          <a:bodyPr/>
          <a:lstStyle/>
          <a:p>
            <a:fld id="{5AABDE54-FDE8-42CD-861A-335A660C4E4D}" type="slidenum">
              <a:rPr lang="en-US" smtClean="0"/>
              <a:t>1</a:t>
            </a:fld>
            <a:endParaRPr lang="en-US" dirty="0"/>
          </a:p>
        </p:txBody>
      </p:sp>
    </p:spTree>
    <p:extLst>
      <p:ext uri="{BB962C8B-B14F-4D97-AF65-F5344CB8AC3E}">
        <p14:creationId xmlns:p14="http://schemas.microsoft.com/office/powerpoint/2010/main" val="348428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BDE54-FDE8-42CD-861A-335A660C4E4D}" type="slidenum">
              <a:rPr lang="en-US" smtClean="0"/>
              <a:t>10</a:t>
            </a:fld>
            <a:endParaRPr lang="en-US" dirty="0"/>
          </a:p>
        </p:txBody>
      </p:sp>
    </p:spTree>
    <p:extLst>
      <p:ext uri="{BB962C8B-B14F-4D97-AF65-F5344CB8AC3E}">
        <p14:creationId xmlns:p14="http://schemas.microsoft.com/office/powerpoint/2010/main" val="237851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BDE54-FDE8-42CD-861A-335A660C4E4D}" type="slidenum">
              <a:rPr lang="en-US" smtClean="0"/>
              <a:t>11</a:t>
            </a:fld>
            <a:endParaRPr lang="en-US" dirty="0"/>
          </a:p>
        </p:txBody>
      </p:sp>
    </p:spTree>
    <p:extLst>
      <p:ext uri="{BB962C8B-B14F-4D97-AF65-F5344CB8AC3E}">
        <p14:creationId xmlns:p14="http://schemas.microsoft.com/office/powerpoint/2010/main" val="79399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Print vs. </a:t>
            </a:r>
            <a:r>
              <a:rPr lang="en-US" sz="1000" dirty="0" smtClean="0"/>
              <a:t>Digital:</a:t>
            </a:r>
            <a:r>
              <a:rPr lang="en-US" sz="1000" baseline="0" dirty="0" smtClean="0"/>
              <a:t> </a:t>
            </a:r>
            <a:r>
              <a:rPr lang="en-US" sz="1000" dirty="0" smtClean="0"/>
              <a:t>Showcases </a:t>
            </a:r>
            <a:r>
              <a:rPr lang="en-US" sz="1000" dirty="0" smtClean="0"/>
              <a:t>other disability rights initiatives to come out of UTA, such as major non-profit Helping Restore Ability, public transit activism, local K-12 adapted sports programs, and the Arlington Mayor’s Committee on People with Disabilities.</a:t>
            </a:r>
          </a:p>
          <a:p>
            <a:endParaRPr lang="en-US" sz="1000" dirty="0" smtClean="0"/>
          </a:p>
          <a:p>
            <a:r>
              <a:rPr lang="en-US" sz="1000" dirty="0" smtClean="0"/>
              <a:t>How disabled UTA students and alumni helped to develop adapted sports in Texas and beyond</a:t>
            </a:r>
          </a:p>
          <a:p>
            <a:r>
              <a:rPr lang="en-US" sz="1000" dirty="0" smtClean="0"/>
              <a:t>How the Handicapped Students Association and a wide range of allies pushed for full access to the college experience, including dorms, intramural sports, and honor societies</a:t>
            </a:r>
          </a:p>
          <a:p>
            <a:r>
              <a:rPr lang="en-US" sz="1000" dirty="0" smtClean="0"/>
              <a:t>How UTA became a trendsetter in disability accessibility for universities in Texas and other states starting in the early 1970s</a:t>
            </a:r>
          </a:p>
          <a:p>
            <a:r>
              <a:rPr lang="en-US" sz="1000" dirty="0" smtClean="0"/>
              <a:t>How disabled UTA alumni drove disability rights activism in the DFW Metroplex, from transportation access to accessible </a:t>
            </a:r>
            <a:r>
              <a:rPr lang="en-US" sz="1000" dirty="0" smtClean="0"/>
              <a:t>housing</a:t>
            </a:r>
          </a:p>
          <a:p>
            <a:endParaRPr lang="en-US" sz="1000" dirty="0" smtClean="0"/>
          </a:p>
          <a:p>
            <a:pPr marL="0" indent="0">
              <a:buFont typeface="Arial"/>
              <a:buNone/>
            </a:pPr>
            <a:r>
              <a:rPr lang="en-US" sz="1000" dirty="0" smtClean="0"/>
              <a:t>“Building a Barrier-Free Campus” explores how UTA began to become a model accessible campus for students with disabilities starting in the mid-1960s—a time when disabled students had no right to attend K-12 schools or college. The exhibit covers:</a:t>
            </a:r>
          </a:p>
          <a:p>
            <a:pPr marL="0" indent="0">
              <a:buNone/>
            </a:pPr>
            <a:r>
              <a:rPr lang="en-US" sz="1000" dirty="0" smtClean="0"/>
              <a:t>The exhibit covers a broad timeline (mid-1960s to today) and introduces viewers to both UTA’s status as a leader in disability accessibility today and the multi-championship-winning Movin’ Mavs adapted sports program</a:t>
            </a:r>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5AABDE54-FDE8-42CD-861A-335A660C4E4D}" type="slidenum">
              <a:rPr lang="en-US" smtClean="0"/>
              <a:t>12</a:t>
            </a:fld>
            <a:endParaRPr lang="en-US" dirty="0"/>
          </a:p>
        </p:txBody>
      </p:sp>
    </p:spTree>
    <p:extLst>
      <p:ext uri="{BB962C8B-B14F-4D97-AF65-F5344CB8AC3E}">
        <p14:creationId xmlns:p14="http://schemas.microsoft.com/office/powerpoint/2010/main" val="299474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Diversity Award | Society of American </a:t>
            </a:r>
            <a:r>
              <a:rPr lang="en-US" dirty="0" smtClean="0"/>
              <a:t>Archivists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Third most visited digital collection site</a:t>
            </a:r>
          </a:p>
          <a:p>
            <a:endParaRPr lang="en-US" dirty="0"/>
          </a:p>
        </p:txBody>
      </p:sp>
      <p:sp>
        <p:nvSpPr>
          <p:cNvPr id="4" name="Slide Number Placeholder 3"/>
          <p:cNvSpPr>
            <a:spLocks noGrp="1"/>
          </p:cNvSpPr>
          <p:nvPr>
            <p:ph type="sldNum" sz="quarter" idx="10"/>
          </p:nvPr>
        </p:nvSpPr>
        <p:spPr/>
        <p:txBody>
          <a:bodyPr/>
          <a:lstStyle/>
          <a:p>
            <a:fld id="{5AABDE54-FDE8-42CD-861A-335A660C4E4D}" type="slidenum">
              <a:rPr lang="en-US" smtClean="0"/>
              <a:t>13</a:t>
            </a:fld>
            <a:endParaRPr lang="en-US" dirty="0"/>
          </a:p>
        </p:txBody>
      </p:sp>
    </p:spTree>
    <p:extLst>
      <p:ext uri="{BB962C8B-B14F-4D97-AF65-F5344CB8AC3E}">
        <p14:creationId xmlns:p14="http://schemas.microsoft.com/office/powerpoint/2010/main" val="220673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forward</a:t>
            </a:r>
          </a:p>
          <a:p>
            <a:endParaRPr lang="en-US" dirty="0" smtClean="0"/>
          </a:p>
          <a:p>
            <a:r>
              <a:rPr lang="en-US" dirty="0" smtClean="0"/>
              <a:t>-adding materials</a:t>
            </a:r>
          </a:p>
          <a:p>
            <a:r>
              <a:rPr lang="en-US" dirty="0" smtClean="0"/>
              <a:t>-more usability studies</a:t>
            </a:r>
          </a:p>
          <a:p>
            <a:r>
              <a:rPr lang="en-US" dirty="0" smtClean="0"/>
              <a:t>-additional commentary options</a:t>
            </a:r>
          </a:p>
          <a:p>
            <a:r>
              <a:rPr lang="en-US" dirty="0" smtClean="0"/>
              <a:t>-reviewing bias/focus</a:t>
            </a:r>
            <a:r>
              <a:rPr lang="en-US" baseline="0" dirty="0" smtClean="0"/>
              <a:t> (i.e. brochure)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AABDE54-FDE8-42CD-861A-335A660C4E4D}" type="slidenum">
              <a:rPr lang="en-US" smtClean="0"/>
              <a:t>14</a:t>
            </a:fld>
            <a:endParaRPr lang="en-US" dirty="0"/>
          </a:p>
        </p:txBody>
      </p:sp>
    </p:spTree>
    <p:extLst>
      <p:ext uri="{BB962C8B-B14F-4D97-AF65-F5344CB8AC3E}">
        <p14:creationId xmlns:p14="http://schemas.microsoft.com/office/powerpoint/2010/main" val="2075752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BDE54-FDE8-42CD-861A-335A660C4E4D}" type="slidenum">
              <a:rPr lang="en-US" smtClean="0"/>
              <a:t>15</a:t>
            </a:fld>
            <a:endParaRPr lang="en-US" dirty="0"/>
          </a:p>
        </p:txBody>
      </p:sp>
    </p:spTree>
    <p:extLst>
      <p:ext uri="{BB962C8B-B14F-4D97-AF65-F5344CB8AC3E}">
        <p14:creationId xmlns:p14="http://schemas.microsoft.com/office/powerpoint/2010/main" val="318320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Problem Statement: </a:t>
            </a:r>
          </a:p>
          <a:p>
            <a:r>
              <a:rPr lang="en-US" sz="1000" dirty="0" smtClean="0"/>
              <a:t>Approx. 54 million people in the US have some type of disability</a:t>
            </a:r>
            <a:r>
              <a:rPr lang="en-US" sz="1000" baseline="0" dirty="0" smtClean="0"/>
              <a:t> –Source whitehouse.gov</a:t>
            </a:r>
          </a:p>
          <a:p>
            <a:r>
              <a:rPr lang="en-US" sz="1000" baseline="0" dirty="0" smtClean="0"/>
              <a:t>Some disabilities come from birth, some through accidents,, not all disabilities are seen with the naked eye</a:t>
            </a:r>
          </a:p>
          <a:p>
            <a:r>
              <a:rPr lang="en-US" sz="1000" dirty="0" smtClean="0"/>
              <a:t>Anyone at any point</a:t>
            </a:r>
            <a:r>
              <a:rPr lang="en-US" sz="1000" baseline="0" dirty="0" smtClean="0"/>
              <a:t> in time can acquire a disability </a:t>
            </a:r>
          </a:p>
          <a:p>
            <a:r>
              <a:rPr lang="en-US" sz="1000" dirty="0" smtClean="0"/>
              <a:t>Only minority group that anyone can at</a:t>
            </a:r>
            <a:r>
              <a:rPr lang="en-US" sz="1000" baseline="0" dirty="0" smtClean="0"/>
              <a:t> any point join-Dr. Sarah Rose</a:t>
            </a:r>
          </a:p>
          <a:p>
            <a:endParaRPr lang="en-US" sz="1000" baseline="0" dirty="0" smtClean="0"/>
          </a:p>
          <a:p>
            <a:r>
              <a:rPr lang="en-US" sz="1000" i="1" dirty="0" smtClean="0"/>
              <a:t>“People with disabilities are the largest minority in the country – they’re 20 percent of the population. We have only just begun to integrate this story into a larger picture of the Civil Rights era as well as U.S. history more broadly.” </a:t>
            </a:r>
          </a:p>
          <a:p>
            <a:endParaRPr lang="en-US" sz="1000" i="1" dirty="0" smtClean="0"/>
          </a:p>
          <a:p>
            <a:r>
              <a:rPr lang="en-US" sz="1000" i="1" dirty="0" smtClean="0"/>
              <a:t> </a:t>
            </a:r>
            <a:r>
              <a:rPr lang="en-US" sz="1000" dirty="0" smtClean="0"/>
              <a:t>--Dr. Sarah Rose,  Director, Disability Minor Program at the University of Texas at </a:t>
            </a:r>
            <a:r>
              <a:rPr lang="en-US" sz="1000" dirty="0" smtClean="0"/>
              <a:t>Arlington</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Disability Studies Minor</a:t>
            </a:r>
          </a:p>
          <a:p>
            <a:pPr marL="0" indent="0">
              <a:buNone/>
            </a:pPr>
            <a:r>
              <a:rPr lang="en-US" sz="1000" b="1" u="sng" dirty="0" smtClean="0"/>
              <a:t>On-campus partners</a:t>
            </a:r>
            <a:endParaRPr lang="en-US" sz="1000" u="sng" dirty="0" smtClean="0"/>
          </a:p>
          <a:p>
            <a:pPr lvl="0"/>
            <a:r>
              <a:rPr lang="en-US" sz="1000" dirty="0" smtClean="0"/>
              <a:t>Office for Students with Disabilities </a:t>
            </a:r>
          </a:p>
          <a:p>
            <a:pPr lvl="0"/>
            <a:r>
              <a:rPr lang="en-US" sz="1000" dirty="0" smtClean="0"/>
              <a:t>Movin’ Mavs Adapted Sports and Recreation </a:t>
            </a:r>
          </a:p>
          <a:p>
            <a:pPr lvl="0"/>
            <a:r>
              <a:rPr lang="en-US" sz="1000" dirty="0" smtClean="0"/>
              <a:t>UTA Libraries</a:t>
            </a:r>
          </a:p>
          <a:p>
            <a:pPr lvl="0"/>
            <a:r>
              <a:rPr lang="en-US" sz="1000" dirty="0" smtClean="0"/>
              <a:t>College of Liberal Arts</a:t>
            </a:r>
          </a:p>
          <a:p>
            <a:r>
              <a:rPr lang="en-US" sz="1000" dirty="0" smtClean="0"/>
              <a:t>Social Work BSW program</a:t>
            </a:r>
          </a:p>
          <a:p>
            <a:endParaRPr lang="en-US" sz="1000" b="1" u="sng" dirty="0" smtClean="0"/>
          </a:p>
          <a:p>
            <a:pPr marL="0" indent="0">
              <a:buNone/>
            </a:pPr>
            <a:r>
              <a:rPr lang="en-US" sz="1000" b="1" u="sng" dirty="0" smtClean="0"/>
              <a:t>Off-campus partners</a:t>
            </a:r>
            <a:endParaRPr lang="en-US" sz="1000" u="sng" dirty="0" smtClean="0"/>
          </a:p>
          <a:p>
            <a:pPr lvl="0"/>
            <a:r>
              <a:rPr lang="en-US" sz="1000" dirty="0" smtClean="0"/>
              <a:t>Coalition of Texans with Disabilities</a:t>
            </a:r>
          </a:p>
          <a:p>
            <a:pPr lvl="0"/>
            <a:r>
              <a:rPr lang="en-US" sz="1000" dirty="0" smtClean="0"/>
              <a:t>Arlington Mayor’s Committee on People with Disabilities</a:t>
            </a:r>
          </a:p>
          <a:p>
            <a:pPr lvl="0"/>
            <a:r>
              <a:rPr lang="en-US" sz="1000" dirty="0" smtClean="0"/>
              <a:t>Texas Governor’s Committee on People with Disabilities</a:t>
            </a:r>
          </a:p>
          <a:p>
            <a:pPr lvl="0"/>
            <a:r>
              <a:rPr lang="en-US" sz="1000" dirty="0" smtClean="0"/>
              <a:t>Helping Restore Ability</a:t>
            </a:r>
          </a:p>
          <a:p>
            <a:pPr lvl="0"/>
            <a:r>
              <a:rPr lang="en-US" sz="1000" dirty="0" smtClean="0"/>
              <a:t>UTARI</a:t>
            </a:r>
          </a:p>
          <a:p>
            <a:pPr marL="0" indent="0">
              <a:buNone/>
            </a:pPr>
            <a:r>
              <a:rPr lang="en-US" sz="1000" b="1" u="sng" dirty="0" smtClean="0"/>
              <a:t>Emerging partners:</a:t>
            </a:r>
            <a:r>
              <a:rPr lang="en-US" sz="1000" u="sng" dirty="0" smtClean="0"/>
              <a:t> </a:t>
            </a:r>
          </a:p>
          <a:p>
            <a:r>
              <a:rPr lang="en-US" sz="1000" dirty="0" smtClean="0"/>
              <a:t>UT Austin’s Texas Center on Disability Studies</a:t>
            </a:r>
          </a:p>
          <a:p>
            <a:r>
              <a:rPr lang="en-US" sz="1000" dirty="0" smtClean="0"/>
              <a:t>Per4Max</a:t>
            </a:r>
          </a:p>
          <a:p>
            <a:pPr marL="0" indent="0">
              <a:buNone/>
            </a:pPr>
            <a:endParaRPr lang="en-US" sz="1000" dirty="0" smtClean="0"/>
          </a:p>
          <a:p>
            <a:pPr lvl="0"/>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5AABDE54-FDE8-42CD-861A-335A660C4E4D}" type="slidenum">
              <a:rPr lang="en-US" smtClean="0"/>
              <a:t>2</a:t>
            </a:fld>
            <a:endParaRPr lang="en-US" dirty="0"/>
          </a:p>
        </p:txBody>
      </p:sp>
    </p:spTree>
    <p:extLst>
      <p:ext uri="{BB962C8B-B14F-4D97-AF65-F5344CB8AC3E}">
        <p14:creationId xmlns:p14="http://schemas.microsoft.com/office/powerpoint/2010/main" val="204107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BDE54-FDE8-42CD-861A-335A660C4E4D}" type="slidenum">
              <a:rPr lang="en-US" smtClean="0"/>
              <a:t>3</a:t>
            </a:fld>
            <a:endParaRPr lang="en-US" dirty="0"/>
          </a:p>
        </p:txBody>
      </p:sp>
    </p:spTree>
    <p:extLst>
      <p:ext uri="{BB962C8B-B14F-4D97-AF65-F5344CB8AC3E}">
        <p14:creationId xmlns:p14="http://schemas.microsoft.com/office/powerpoint/2010/main" val="410190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000" b="1" i="0" kern="1200" dirty="0" smtClean="0">
                <a:solidFill>
                  <a:schemeClr val="tx1"/>
                </a:solidFill>
                <a:effectLst/>
                <a:latin typeface="+mn-lt"/>
                <a:ea typeface="+mn-ea"/>
                <a:cs typeface="+mn-cs"/>
              </a:rPr>
              <a:t>UTA Timeline</a:t>
            </a:r>
          </a:p>
          <a:p>
            <a:r>
              <a:rPr lang="en-US" sz="1000" b="0" i="0" kern="1200" dirty="0" smtClean="0">
                <a:solidFill>
                  <a:schemeClr val="tx1"/>
                </a:solidFill>
                <a:effectLst/>
                <a:latin typeface="+mn-lt"/>
                <a:ea typeface="+mn-ea"/>
                <a:cs typeface="+mn-cs"/>
              </a:rPr>
              <a:t>1968 Sam Provence, John Dycus, and Joseph Rowe found the Handicap Club</a:t>
            </a:r>
          </a:p>
          <a:p>
            <a:r>
              <a:rPr lang="en-US" sz="1000" b="0" i="0" kern="1200" dirty="0" smtClean="0">
                <a:solidFill>
                  <a:schemeClr val="tx1"/>
                </a:solidFill>
                <a:effectLst/>
                <a:latin typeface="+mn-lt"/>
                <a:ea typeface="+mn-ea"/>
                <a:cs typeface="+mn-cs"/>
              </a:rPr>
              <a:t>1969 Texas Senate Bill 111 mandates that all public buildings and facilities become accessible and usable by physically handicapped and disabled citizens</a:t>
            </a:r>
          </a:p>
          <a:p>
            <a:r>
              <a:rPr lang="en-US" sz="1000" b="0" i="0" kern="1200" dirty="0" smtClean="0">
                <a:solidFill>
                  <a:schemeClr val="tx1"/>
                </a:solidFill>
                <a:effectLst/>
                <a:latin typeface="+mn-lt"/>
                <a:ea typeface="+mn-ea"/>
                <a:cs typeface="+mn-cs"/>
              </a:rPr>
              <a:t>1976 Jim Hayes establishes Freewheelers wheelchair basketball team; Sam Provence, John Dycus, Jim Hayes, and allies found the Arlington Handicapped Association</a:t>
            </a:r>
          </a:p>
          <a:p>
            <a:r>
              <a:rPr lang="en-US" sz="1000" b="0" i="0" kern="1200" dirty="0" smtClean="0">
                <a:solidFill>
                  <a:schemeClr val="tx1"/>
                </a:solidFill>
                <a:effectLst/>
                <a:latin typeface="+mn-lt"/>
                <a:ea typeface="+mn-ea"/>
                <a:cs typeface="+mn-cs"/>
              </a:rPr>
              <a:t>1978 UTA begins coordinating live-in attendants to allow students with severe mobility impairments to live on campus</a:t>
            </a:r>
          </a:p>
          <a:p>
            <a:r>
              <a:rPr lang="en-US" sz="1000" b="0" i="0" kern="1200" dirty="0" smtClean="0">
                <a:solidFill>
                  <a:schemeClr val="tx1"/>
                </a:solidFill>
                <a:effectLst/>
                <a:latin typeface="+mn-lt"/>
                <a:ea typeface="+mn-ea"/>
                <a:cs typeface="+mn-cs"/>
              </a:rPr>
              <a:t>1979 Handitran paratransit service established in Arlington</a:t>
            </a:r>
          </a:p>
          <a:p>
            <a:r>
              <a:rPr lang="en-US" sz="1000" b="0" i="0" kern="1200" dirty="0" smtClean="0">
                <a:solidFill>
                  <a:schemeClr val="tx1"/>
                </a:solidFill>
                <a:effectLst/>
                <a:latin typeface="+mn-lt"/>
                <a:ea typeface="+mn-ea"/>
                <a:cs typeface="+mn-cs"/>
              </a:rPr>
              <a:t>1986 Jim Hayes pushes his wheelchair from Austin to Arlington to raise money for the Arlington Handicapped Association</a:t>
            </a:r>
          </a:p>
          <a:p>
            <a:r>
              <a:rPr lang="en-US" sz="1000" b="0" i="0" kern="1200" dirty="0" smtClean="0">
                <a:solidFill>
                  <a:schemeClr val="tx1"/>
                </a:solidFill>
                <a:effectLst/>
                <a:latin typeface="+mn-lt"/>
                <a:ea typeface="+mn-ea"/>
                <a:cs typeface="+mn-cs"/>
              </a:rPr>
              <a:t>1991 Newly renamed Movin’ Mavs win the first of their four back-to-back national championships</a:t>
            </a:r>
          </a:p>
          <a:p>
            <a:r>
              <a:rPr lang="en-US" sz="1000" b="0" i="0" kern="1200" dirty="0" smtClean="0">
                <a:solidFill>
                  <a:schemeClr val="tx1"/>
                </a:solidFill>
                <a:effectLst/>
                <a:latin typeface="+mn-lt"/>
                <a:ea typeface="+mn-ea"/>
                <a:cs typeface="+mn-cs"/>
              </a:rPr>
              <a:t>2013 UTA Disability Studies Minor and Lady Movin’ Mavs wheelchair </a:t>
            </a:r>
            <a:r>
              <a:rPr lang="en-US" sz="1000" b="0" i="0" kern="1200" dirty="0" smtClean="0">
                <a:solidFill>
                  <a:schemeClr val="tx1"/>
                </a:solidFill>
                <a:effectLst/>
                <a:latin typeface="+mn-lt"/>
                <a:ea typeface="+mn-ea"/>
                <a:cs typeface="+mn-cs"/>
              </a:rPr>
              <a:t>basketball </a:t>
            </a:r>
            <a:r>
              <a:rPr lang="en-US" sz="1000" b="0" i="0" kern="1200" dirty="0" smtClean="0">
                <a:solidFill>
                  <a:schemeClr val="tx1"/>
                </a:solidFill>
                <a:effectLst/>
                <a:latin typeface="+mn-lt"/>
                <a:ea typeface="+mn-ea"/>
                <a:cs typeface="+mn-cs"/>
              </a:rPr>
              <a:t>team established</a:t>
            </a:r>
          </a:p>
          <a:p>
            <a:r>
              <a:rPr lang="en-US" sz="1000" b="0" i="0" kern="1200" dirty="0" smtClean="0">
                <a:solidFill>
                  <a:schemeClr val="tx1"/>
                </a:solidFill>
                <a:effectLst/>
                <a:latin typeface="+mn-lt"/>
                <a:ea typeface="+mn-ea"/>
                <a:cs typeface="+mn-cs"/>
              </a:rPr>
              <a:t>2016Lady Movin’ Mavs win first national championship</a:t>
            </a:r>
          </a:p>
          <a:p>
            <a:endParaRPr lang="en-US" sz="1000" b="0" i="0" kern="1200" dirty="0" smtClean="0">
              <a:solidFill>
                <a:schemeClr val="tx1"/>
              </a:solidFill>
              <a:effectLst/>
              <a:latin typeface="+mn-lt"/>
              <a:ea typeface="+mn-ea"/>
              <a:cs typeface="+mn-cs"/>
            </a:endParaRPr>
          </a:p>
          <a:p>
            <a:pPr fontAlgn="t"/>
            <a:r>
              <a:rPr lang="en-US" sz="1000" b="1" i="0" kern="1200" dirty="0" smtClean="0">
                <a:solidFill>
                  <a:schemeClr val="tx1"/>
                </a:solidFill>
                <a:effectLst/>
                <a:latin typeface="+mn-lt"/>
                <a:ea typeface="+mn-ea"/>
                <a:cs typeface="+mn-cs"/>
              </a:rPr>
              <a:t>National Timeline</a:t>
            </a:r>
          </a:p>
          <a:p>
            <a:r>
              <a:rPr lang="en-US" sz="1000" b="0" i="0" kern="1200" dirty="0" smtClean="0">
                <a:solidFill>
                  <a:schemeClr val="tx1"/>
                </a:solidFill>
                <a:effectLst/>
                <a:latin typeface="+mn-lt"/>
                <a:ea typeface="+mn-ea"/>
                <a:cs typeface="+mn-cs"/>
              </a:rPr>
              <a:t>1968 Congress passes the Architectural Barriers Act</a:t>
            </a:r>
          </a:p>
          <a:p>
            <a:r>
              <a:rPr lang="en-US" sz="1000" b="0" i="0" kern="1200" dirty="0" smtClean="0">
                <a:solidFill>
                  <a:schemeClr val="tx1"/>
                </a:solidFill>
                <a:effectLst/>
                <a:latin typeface="+mn-lt"/>
                <a:ea typeface="+mn-ea"/>
                <a:cs typeface="+mn-cs"/>
              </a:rPr>
              <a:t>1973 Congress passes the first broad disability rights law: section 504 of the Rehabilitation Act of 1973</a:t>
            </a:r>
          </a:p>
          <a:p>
            <a:r>
              <a:rPr lang="en-US" sz="1000" b="0" i="0" kern="1200" dirty="0" smtClean="0">
                <a:solidFill>
                  <a:schemeClr val="tx1"/>
                </a:solidFill>
                <a:effectLst/>
                <a:latin typeface="+mn-lt"/>
                <a:ea typeface="+mn-ea"/>
                <a:cs typeface="+mn-cs"/>
              </a:rPr>
              <a:t>1990 Americans with Disabilities Act passed</a:t>
            </a:r>
          </a:p>
          <a:p>
            <a:r>
              <a:rPr lang="en-US" sz="1000" b="0" i="0" kern="1200" dirty="0" smtClean="0">
                <a:solidFill>
                  <a:schemeClr val="tx1"/>
                </a:solidFill>
                <a:effectLst/>
                <a:latin typeface="+mn-lt"/>
                <a:ea typeface="+mn-ea"/>
                <a:cs typeface="+mn-cs"/>
              </a:rPr>
              <a:t>2008 Congress passes the ADA Amendments Act</a:t>
            </a:r>
          </a:p>
          <a:p>
            <a:r>
              <a:rPr lang="en-US" sz="1000" b="0" i="0" kern="1200" dirty="0" smtClean="0">
                <a:solidFill>
                  <a:schemeClr val="tx1"/>
                </a:solidFill>
                <a:effectLst/>
                <a:latin typeface="+mn-lt"/>
                <a:ea typeface="+mn-ea"/>
                <a:cs typeface="+mn-cs"/>
              </a:rPr>
              <a:t>2016 over 3,000 people with cognitive disabilities remain institutionalized in Texas state schools</a:t>
            </a:r>
          </a:p>
          <a:p>
            <a:endParaRPr lang="en-US" sz="1000" b="0" i="0" kern="1200" dirty="0" smtClean="0">
              <a:solidFill>
                <a:schemeClr val="tx1"/>
              </a:solidFill>
              <a:effectLst/>
              <a:latin typeface="+mn-lt"/>
              <a:ea typeface="+mn-ea"/>
              <a:cs typeface="+mn-cs"/>
            </a:endParaRPr>
          </a:p>
          <a:p>
            <a:endParaRPr lang="en-US" sz="1000" dirty="0"/>
          </a:p>
        </p:txBody>
      </p:sp>
      <p:sp>
        <p:nvSpPr>
          <p:cNvPr id="4" name="Slide Number Placeholder 3"/>
          <p:cNvSpPr>
            <a:spLocks noGrp="1"/>
          </p:cNvSpPr>
          <p:nvPr>
            <p:ph type="sldNum" sz="quarter" idx="10"/>
          </p:nvPr>
        </p:nvSpPr>
        <p:spPr/>
        <p:txBody>
          <a:bodyPr/>
          <a:lstStyle/>
          <a:p>
            <a:fld id="{5AABDE54-FDE8-42CD-861A-335A660C4E4D}" type="slidenum">
              <a:rPr lang="en-US" smtClean="0"/>
              <a:t>4</a:t>
            </a:fld>
            <a:endParaRPr lang="en-US" dirty="0"/>
          </a:p>
        </p:txBody>
      </p:sp>
    </p:spTree>
    <p:extLst>
      <p:ext uri="{BB962C8B-B14F-4D97-AF65-F5344CB8AC3E}">
        <p14:creationId xmlns:p14="http://schemas.microsoft.com/office/powerpoint/2010/main" val="314273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000" dirty="0" smtClean="0"/>
              <a:t>Developing the site</a:t>
            </a:r>
          </a:p>
          <a:p>
            <a:pPr marL="342900" indent="-342900">
              <a:buFont typeface="Arial" panose="020B0604020202020204" pitchFamily="34" charset="0"/>
              <a:buChar char="•"/>
            </a:pPr>
            <a:r>
              <a:rPr lang="en-US" sz="1000" dirty="0" smtClean="0"/>
              <a:t>Testing</a:t>
            </a:r>
          </a:p>
          <a:p>
            <a:pPr marL="800100" lvl="1" indent="-342900">
              <a:buFont typeface="Arial" panose="020B0604020202020204" pitchFamily="34" charset="0"/>
              <a:buChar char="•"/>
            </a:pPr>
            <a:r>
              <a:rPr lang="en-US" sz="1000" dirty="0" smtClean="0"/>
              <a:t>Office of disability</a:t>
            </a:r>
          </a:p>
          <a:p>
            <a:pPr marL="800100" lvl="1" indent="-342900">
              <a:buFont typeface="Arial" panose="020B0604020202020204" pitchFamily="34" charset="0"/>
              <a:buChar char="•"/>
            </a:pPr>
            <a:r>
              <a:rPr lang="en-US" sz="1000" dirty="0" smtClean="0"/>
              <a:t>Surveys</a:t>
            </a:r>
            <a:r>
              <a:rPr lang="en-US" sz="1000" baseline="0" dirty="0" smtClean="0"/>
              <a:t> and video entries</a:t>
            </a:r>
            <a:endParaRPr lang="en-US" sz="1000" dirty="0" smtClean="0"/>
          </a:p>
          <a:p>
            <a:pPr marL="342900" indent="-342900">
              <a:buFont typeface="Arial" panose="020B0604020202020204" pitchFamily="34" charset="0"/>
              <a:buChar char="•"/>
            </a:pPr>
            <a:r>
              <a:rPr lang="en-US" sz="1000" dirty="0" smtClean="0"/>
              <a:t>Metadata challenges</a:t>
            </a:r>
          </a:p>
          <a:p>
            <a:pPr marL="342900" indent="-342900">
              <a:buFont typeface="Arial" panose="020B0604020202020204" pitchFamily="34" charset="0"/>
              <a:buChar char="•"/>
            </a:pPr>
            <a:r>
              <a:rPr lang="en-US" sz="1000" dirty="0" smtClean="0"/>
              <a:t>Site tour</a:t>
            </a:r>
          </a:p>
          <a:p>
            <a:pPr marL="342900" indent="-342900">
              <a:buFont typeface="Arial" panose="020B0604020202020204" pitchFamily="34" charset="0"/>
              <a:buChar char="•"/>
            </a:pPr>
            <a:r>
              <a:rPr lang="en-US" sz="1000" dirty="0" smtClean="0"/>
              <a:t>Defining success</a:t>
            </a:r>
          </a:p>
          <a:p>
            <a:pPr marL="342900" indent="-342900">
              <a:buFont typeface="Arial" panose="020B0604020202020204" pitchFamily="34" charset="0"/>
              <a:buChar char="•"/>
            </a:pPr>
            <a:r>
              <a:rPr lang="en-US" sz="1000" dirty="0" smtClean="0">
                <a:hlinkClick r:id="rId3"/>
              </a:rPr>
              <a:t>http://library.uta.edu/txdisabilityhistory/</a:t>
            </a:r>
            <a:r>
              <a:rPr lang="en-US" sz="1000" dirty="0" smtClean="0"/>
              <a:t> </a:t>
            </a:r>
          </a:p>
          <a:p>
            <a:r>
              <a:rPr lang="en-US" sz="1000" dirty="0" smtClean="0"/>
              <a:t>	</a:t>
            </a:r>
          </a:p>
          <a:p>
            <a:endParaRPr lang="en-US" sz="1000" dirty="0"/>
          </a:p>
        </p:txBody>
      </p:sp>
      <p:sp>
        <p:nvSpPr>
          <p:cNvPr id="4" name="Slide Number Placeholder 3"/>
          <p:cNvSpPr>
            <a:spLocks noGrp="1"/>
          </p:cNvSpPr>
          <p:nvPr>
            <p:ph type="sldNum" sz="quarter" idx="10"/>
          </p:nvPr>
        </p:nvSpPr>
        <p:spPr/>
        <p:txBody>
          <a:bodyPr/>
          <a:lstStyle/>
          <a:p>
            <a:fld id="{5AABDE54-FDE8-42CD-861A-335A660C4E4D}" type="slidenum">
              <a:rPr lang="en-US" smtClean="0"/>
              <a:t>5</a:t>
            </a:fld>
            <a:endParaRPr lang="en-US" dirty="0"/>
          </a:p>
        </p:txBody>
      </p:sp>
    </p:spTree>
    <p:extLst>
      <p:ext uri="{BB962C8B-B14F-4D97-AF65-F5344CB8AC3E}">
        <p14:creationId xmlns:p14="http://schemas.microsoft.com/office/powerpoint/2010/main" val="45601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BDE54-FDE8-42CD-861A-335A660C4E4D}" type="slidenum">
              <a:rPr lang="en-US" smtClean="0"/>
              <a:t>6</a:t>
            </a:fld>
            <a:endParaRPr lang="en-US" dirty="0"/>
          </a:p>
        </p:txBody>
      </p:sp>
    </p:spTree>
    <p:extLst>
      <p:ext uri="{BB962C8B-B14F-4D97-AF65-F5344CB8AC3E}">
        <p14:creationId xmlns:p14="http://schemas.microsoft.com/office/powerpoint/2010/main" val="403193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BDE54-FDE8-42CD-861A-335A660C4E4D}" type="slidenum">
              <a:rPr lang="en-US" smtClean="0"/>
              <a:t>7</a:t>
            </a:fld>
            <a:endParaRPr lang="en-US" dirty="0"/>
          </a:p>
        </p:txBody>
      </p:sp>
    </p:spTree>
    <p:extLst>
      <p:ext uri="{BB962C8B-B14F-4D97-AF65-F5344CB8AC3E}">
        <p14:creationId xmlns:p14="http://schemas.microsoft.com/office/powerpoint/2010/main" val="338164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BDE54-FDE8-42CD-861A-335A660C4E4D}" type="slidenum">
              <a:rPr lang="en-US" smtClean="0"/>
              <a:t>8</a:t>
            </a:fld>
            <a:endParaRPr lang="en-US" dirty="0"/>
          </a:p>
        </p:txBody>
      </p:sp>
    </p:spTree>
    <p:extLst>
      <p:ext uri="{BB962C8B-B14F-4D97-AF65-F5344CB8AC3E}">
        <p14:creationId xmlns:p14="http://schemas.microsoft.com/office/powerpoint/2010/main" val="2369594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Web site</a:t>
            </a:r>
            <a:endParaRPr lang="en-US" dirty="0"/>
          </a:p>
        </p:txBody>
      </p:sp>
      <p:sp>
        <p:nvSpPr>
          <p:cNvPr id="4" name="Slide Number Placeholder 3"/>
          <p:cNvSpPr>
            <a:spLocks noGrp="1"/>
          </p:cNvSpPr>
          <p:nvPr>
            <p:ph type="sldNum" sz="quarter" idx="10"/>
          </p:nvPr>
        </p:nvSpPr>
        <p:spPr/>
        <p:txBody>
          <a:bodyPr/>
          <a:lstStyle/>
          <a:p>
            <a:fld id="{5AABDE54-FDE8-42CD-861A-335A660C4E4D}" type="slidenum">
              <a:rPr lang="en-US" smtClean="0"/>
              <a:t>9</a:t>
            </a:fld>
            <a:endParaRPr lang="en-US" dirty="0"/>
          </a:p>
        </p:txBody>
      </p:sp>
    </p:spTree>
    <p:extLst>
      <p:ext uri="{BB962C8B-B14F-4D97-AF65-F5344CB8AC3E}">
        <p14:creationId xmlns:p14="http://schemas.microsoft.com/office/powerpoint/2010/main" val="280739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95739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9185" y="1200151"/>
            <a:ext cx="6565570" cy="32883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486371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16617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39884"/>
            <a:ext cx="8229600" cy="857253"/>
          </a:xfrm>
        </p:spPr>
        <p:txBody>
          <a:bodyPr/>
          <a:lstStyle>
            <a:lvl1pPr>
              <a:defRPr b="1" i="0"/>
            </a:lvl1pPr>
          </a:lstStyle>
          <a:p>
            <a:r>
              <a:rPr lang="en-US" dirty="0" smtClean="0"/>
              <a:t>Click to edit Master title style</a:t>
            </a:r>
            <a:endParaRPr lang="en-US" dirty="0"/>
          </a:p>
        </p:txBody>
      </p:sp>
    </p:spTree>
    <p:extLst>
      <p:ext uri="{BB962C8B-B14F-4D97-AF65-F5344CB8AC3E}">
        <p14:creationId xmlns:p14="http://schemas.microsoft.com/office/powerpoint/2010/main" val="24528779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1785578" y="1316923"/>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85355787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79185" y="1297480"/>
            <a:ext cx="6565569" cy="3099281"/>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09683810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9185" y="1200151"/>
            <a:ext cx="6565570" cy="32883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696025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467787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38170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1785578" y="1316923"/>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310358467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79185" y="1297480"/>
            <a:ext cx="6565569" cy="3099281"/>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531143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415463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8" r:id="rId3"/>
    <p:sldLayoutId id="2147483656" r:id="rId4"/>
    <p:sldLayoutId id="2147483650" r:id="rId5"/>
    <p:sldLayoutId id="2147483652" r:id="rId6"/>
    <p:sldLayoutId id="2147483655" r:id="rId7"/>
    <p:sldLayoutId id="2147483662" r:id="rId8"/>
    <p:sldLayoutId id="2147483663" r:id="rId9"/>
    <p:sldLayoutId id="2147483664" r:id="rId10"/>
    <p:sldLayoutId id="2147483665"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1264" y="2683772"/>
            <a:ext cx="7138736" cy="584775"/>
          </a:xfrm>
          <a:prstGeom prst="rect">
            <a:avLst/>
          </a:prstGeom>
          <a:noFill/>
        </p:spPr>
        <p:txBody>
          <a:bodyPr wrap="square" rtlCol="0">
            <a:spAutoFit/>
          </a:bodyPr>
          <a:lstStyle/>
          <a:p>
            <a:pPr>
              <a:lnSpc>
                <a:spcPct val="80000"/>
              </a:lnSpc>
            </a:pPr>
            <a:r>
              <a:rPr lang="en-US" sz="2000" b="1" dirty="0"/>
              <a:t>Diversity and Inclusion: </a:t>
            </a:r>
            <a:endParaRPr lang="en-US" sz="2000" b="1" dirty="0" smtClean="0"/>
          </a:p>
          <a:p>
            <a:pPr>
              <a:lnSpc>
                <a:spcPct val="80000"/>
              </a:lnSpc>
            </a:pPr>
            <a:r>
              <a:rPr lang="en-US" sz="2000" b="1" dirty="0" smtClean="0"/>
              <a:t>Building </a:t>
            </a:r>
            <a:r>
              <a:rPr lang="en-US" sz="2000" b="1" dirty="0"/>
              <a:t>the Texas Disability History Collection</a:t>
            </a:r>
            <a:endParaRPr lang="en-US" sz="2000" b="1" dirty="0" smtClean="0">
              <a:latin typeface="Arial"/>
            </a:endParaRPr>
          </a:p>
        </p:txBody>
      </p:sp>
      <p:sp>
        <p:nvSpPr>
          <p:cNvPr id="3" name="TextBox 2"/>
          <p:cNvSpPr txBox="1"/>
          <p:nvPr/>
        </p:nvSpPr>
        <p:spPr>
          <a:xfrm>
            <a:off x="597079" y="3806556"/>
            <a:ext cx="5486400" cy="375552"/>
          </a:xfrm>
          <a:prstGeom prst="rect">
            <a:avLst/>
          </a:prstGeom>
          <a:noFill/>
        </p:spPr>
        <p:txBody>
          <a:bodyPr wrap="square" rtlCol="0">
            <a:spAutoFit/>
          </a:bodyPr>
          <a:lstStyle/>
          <a:p>
            <a:pPr>
              <a:lnSpc>
                <a:spcPct val="150000"/>
              </a:lnSpc>
            </a:pPr>
            <a:r>
              <a:rPr lang="en-US" sz="1400" b="1" dirty="0" smtClean="0">
                <a:solidFill>
                  <a:schemeClr val="tx1">
                    <a:lumMod val="75000"/>
                    <a:lumOff val="25000"/>
                  </a:schemeClr>
                </a:solidFill>
                <a:latin typeface="Arial"/>
              </a:rPr>
              <a:t>Samantha Dodd, Special Collections Archivist</a:t>
            </a:r>
          </a:p>
        </p:txBody>
      </p:sp>
      <p:sp>
        <p:nvSpPr>
          <p:cNvPr id="6" name="TextBox 5"/>
          <p:cNvSpPr txBox="1"/>
          <p:nvPr/>
        </p:nvSpPr>
        <p:spPr>
          <a:xfrm>
            <a:off x="601720" y="3224918"/>
            <a:ext cx="5839185" cy="313932"/>
          </a:xfrm>
          <a:prstGeom prst="rect">
            <a:avLst/>
          </a:prstGeom>
          <a:noFill/>
        </p:spPr>
        <p:txBody>
          <a:bodyPr wrap="square" rtlCol="0">
            <a:spAutoFit/>
          </a:bodyPr>
          <a:lstStyle/>
          <a:p>
            <a:pPr>
              <a:lnSpc>
                <a:spcPct val="90000"/>
              </a:lnSpc>
            </a:pPr>
            <a:r>
              <a:rPr lang="en-US" sz="1600" b="1" dirty="0" smtClean="0">
                <a:solidFill>
                  <a:srgbClr val="13409F"/>
                </a:solidFill>
                <a:latin typeface="Arial"/>
              </a:rPr>
              <a:t>Society of American Archivists-Research Forum 2017</a:t>
            </a:r>
          </a:p>
        </p:txBody>
      </p:sp>
      <p:cxnSp>
        <p:nvCxnSpPr>
          <p:cNvPr id="8" name="Straight Connector 7"/>
          <p:cNvCxnSpPr/>
          <p:nvPr/>
        </p:nvCxnSpPr>
        <p:spPr>
          <a:xfrm>
            <a:off x="690413" y="3719916"/>
            <a:ext cx="48869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ava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129" y="3900983"/>
            <a:ext cx="874964" cy="874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46919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42067"/>
            <a:ext cx="9144000" cy="5059370"/>
          </a:xfrm>
          <a:prstGeom prst="rect">
            <a:avLst/>
          </a:prstGeom>
        </p:spPr>
      </p:pic>
    </p:spTree>
    <p:extLst>
      <p:ext uri="{BB962C8B-B14F-4D97-AF65-F5344CB8AC3E}">
        <p14:creationId xmlns:p14="http://schemas.microsoft.com/office/powerpoint/2010/main" val="202174057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588"/>
            <a:ext cx="9305445" cy="5144088"/>
          </a:xfrm>
          <a:prstGeom prst="rect">
            <a:avLst/>
          </a:prstGeom>
        </p:spPr>
      </p:pic>
    </p:spTree>
    <p:extLst>
      <p:ext uri="{BB962C8B-B14F-4D97-AF65-F5344CB8AC3E}">
        <p14:creationId xmlns:p14="http://schemas.microsoft.com/office/powerpoint/2010/main" val="43404719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832" y="235731"/>
            <a:ext cx="8186871" cy="584775"/>
          </a:xfrm>
          <a:prstGeom prst="rect">
            <a:avLst/>
          </a:prstGeom>
          <a:noFill/>
        </p:spPr>
        <p:txBody>
          <a:bodyPr wrap="square" rtlCol="0">
            <a:spAutoFit/>
          </a:bodyPr>
          <a:lstStyle/>
          <a:p>
            <a:pPr algn="ctr"/>
            <a:r>
              <a:rPr lang="en-US" sz="3200" b="1" dirty="0" smtClean="0"/>
              <a:t>Additional Results</a:t>
            </a:r>
            <a:endParaRPr lang="en-US" sz="3200" b="1" dirty="0"/>
          </a:p>
        </p:txBody>
      </p:sp>
      <p:sp>
        <p:nvSpPr>
          <p:cNvPr id="3" name="Content Placeholder 1"/>
          <p:cNvSpPr txBox="1">
            <a:spLocks/>
          </p:cNvSpPr>
          <p:nvPr/>
        </p:nvSpPr>
        <p:spPr>
          <a:xfrm>
            <a:off x="4192690" y="1285530"/>
            <a:ext cx="4852987" cy="16449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dirty="0"/>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55" y="1285530"/>
            <a:ext cx="3316288" cy="2995612"/>
          </a:xfrm>
          <a:prstGeom prst="rect">
            <a:avLst/>
          </a:prstGeom>
        </p:spPr>
      </p:pic>
      <p:sp>
        <p:nvSpPr>
          <p:cNvPr id="5" name="TextBox 4"/>
          <p:cNvSpPr txBox="1"/>
          <p:nvPr/>
        </p:nvSpPr>
        <p:spPr>
          <a:xfrm>
            <a:off x="2743593" y="700755"/>
            <a:ext cx="3127742" cy="369332"/>
          </a:xfrm>
          <a:prstGeom prst="rect">
            <a:avLst/>
          </a:prstGeom>
          <a:noFill/>
        </p:spPr>
        <p:txBody>
          <a:bodyPr wrap="square" rtlCol="0">
            <a:spAutoFit/>
          </a:bodyPr>
          <a:lstStyle/>
          <a:p>
            <a:pPr algn="ctr"/>
            <a:r>
              <a:rPr lang="en-US" dirty="0" smtClean="0"/>
              <a:t>Exhibits and Consortium</a:t>
            </a:r>
            <a:endParaRPr lang="en-US" dirty="0"/>
          </a:p>
        </p:txBody>
      </p:sp>
      <p:pic>
        <p:nvPicPr>
          <p:cNvPr id="6" name="Picture Placeholder 2"/>
          <p:cNvPicPr>
            <a:picLocks noChangeAspect="1"/>
          </p:cNvPicPr>
          <p:nvPr/>
        </p:nvPicPr>
        <p:blipFill>
          <a:blip r:embed="rId4">
            <a:extLst>
              <a:ext uri="{28A0092B-C50C-407E-A947-70E740481C1C}">
                <a14:useLocalDpi xmlns:a14="http://schemas.microsoft.com/office/drawing/2010/main" val="0"/>
              </a:ext>
            </a:extLst>
          </a:blip>
          <a:srcRect t="4869" b="4869"/>
          <a:stretch>
            <a:fillRect/>
          </a:stretch>
        </p:blipFill>
        <p:spPr>
          <a:xfrm>
            <a:off x="4394683" y="1550251"/>
            <a:ext cx="4600000" cy="2587511"/>
          </a:xfrm>
          <a:prstGeom prst="rect">
            <a:avLst/>
          </a:prstGeom>
        </p:spPr>
      </p:pic>
      <p:sp>
        <p:nvSpPr>
          <p:cNvPr id="7" name="Rectangle 6"/>
          <p:cNvSpPr/>
          <p:nvPr/>
        </p:nvSpPr>
        <p:spPr>
          <a:xfrm>
            <a:off x="4571999" y="3911810"/>
            <a:ext cx="4251059" cy="369332"/>
          </a:xfrm>
          <a:prstGeom prst="rect">
            <a:avLst/>
          </a:prstGeom>
        </p:spPr>
        <p:txBody>
          <a:bodyPr wrap="none">
            <a:spAutoFit/>
          </a:bodyPr>
          <a:lstStyle/>
          <a:p>
            <a:r>
              <a:rPr lang="en-US" dirty="0"/>
              <a:t>Disabilities History Archives Consortium</a:t>
            </a:r>
            <a:endParaRPr lang="en-US" dirty="0"/>
          </a:p>
        </p:txBody>
      </p:sp>
    </p:spTree>
    <p:extLst>
      <p:ext uri="{BB962C8B-B14F-4D97-AF65-F5344CB8AC3E}">
        <p14:creationId xmlns:p14="http://schemas.microsoft.com/office/powerpoint/2010/main" val="139677144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a:t>Awareness</a:t>
            </a:r>
          </a:p>
          <a:p>
            <a:r>
              <a:rPr lang="en-US" dirty="0"/>
              <a:t>P</a:t>
            </a:r>
            <a:r>
              <a:rPr lang="en-US" dirty="0" smtClean="0"/>
              <a:t>ress</a:t>
            </a:r>
            <a:endParaRPr lang="en-US" dirty="0"/>
          </a:p>
          <a:p>
            <a:r>
              <a:rPr lang="en-US" dirty="0"/>
              <a:t>Requests for presentations</a:t>
            </a:r>
          </a:p>
          <a:p>
            <a:r>
              <a:rPr lang="en-US" dirty="0"/>
              <a:t>Funding</a:t>
            </a:r>
          </a:p>
          <a:p>
            <a:r>
              <a:rPr lang="en-US" dirty="0"/>
              <a:t>Interest at the Texas state government level</a:t>
            </a:r>
          </a:p>
          <a:p>
            <a:r>
              <a:rPr lang="en-US" dirty="0"/>
              <a:t>Use </a:t>
            </a:r>
            <a:r>
              <a:rPr lang="en-US" dirty="0" smtClean="0"/>
              <a:t>statistics</a:t>
            </a:r>
            <a:endParaRPr lang="en-US" dirty="0"/>
          </a:p>
        </p:txBody>
      </p:sp>
      <p:sp>
        <p:nvSpPr>
          <p:cNvPr id="3" name="Rectangle 2"/>
          <p:cNvSpPr/>
          <p:nvPr/>
        </p:nvSpPr>
        <p:spPr>
          <a:xfrm>
            <a:off x="2329956" y="319002"/>
            <a:ext cx="3552576" cy="584775"/>
          </a:xfrm>
          <a:prstGeom prst="rect">
            <a:avLst/>
          </a:prstGeom>
        </p:spPr>
        <p:txBody>
          <a:bodyPr wrap="none">
            <a:spAutoFit/>
          </a:bodyPr>
          <a:lstStyle/>
          <a:p>
            <a:r>
              <a:rPr lang="en-US" sz="3200" b="1" dirty="0" smtClean="0"/>
              <a:t>Defining success</a:t>
            </a:r>
            <a:endParaRPr lang="en-US" sz="3200" b="1" dirty="0"/>
          </a:p>
        </p:txBody>
      </p:sp>
      <p:pic>
        <p:nvPicPr>
          <p:cNvPr id="7" name="Picture 6"/>
          <p:cNvPicPr>
            <a:picLocks noChangeAspect="1"/>
          </p:cNvPicPr>
          <p:nvPr/>
        </p:nvPicPr>
        <p:blipFill>
          <a:blip r:embed="rId3">
            <a:clrChange>
              <a:clrFrom>
                <a:srgbClr val="9A9F92">
                  <a:alpha val="62745"/>
                </a:srgbClr>
              </a:clrFrom>
              <a:clrTo>
                <a:srgbClr val="9A9F92">
                  <a:alpha val="0"/>
                </a:srgbClr>
              </a:clrTo>
            </a:clrChange>
            <a:extLst>
              <a:ext uri="{28A0092B-C50C-407E-A947-70E740481C1C}">
                <a14:useLocalDpi xmlns:a14="http://schemas.microsoft.com/office/drawing/2010/main" val="0"/>
              </a:ext>
            </a:extLst>
          </a:blip>
          <a:stretch>
            <a:fillRect/>
          </a:stretch>
        </p:blipFill>
        <p:spPr>
          <a:xfrm>
            <a:off x="5696522" y="743267"/>
            <a:ext cx="3099009" cy="2103853"/>
          </a:xfrm>
          <a:prstGeom prst="rect">
            <a:avLst/>
          </a:prstGeom>
        </p:spPr>
      </p:pic>
    </p:spTree>
    <p:extLst>
      <p:ext uri="{BB962C8B-B14F-4D97-AF65-F5344CB8AC3E}">
        <p14:creationId xmlns:p14="http://schemas.microsoft.com/office/powerpoint/2010/main" val="111513412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9998" y="402591"/>
            <a:ext cx="6392044" cy="769441"/>
          </a:xfrm>
          <a:prstGeom prst="rect">
            <a:avLst/>
          </a:prstGeom>
        </p:spPr>
        <p:txBody>
          <a:bodyPr wrap="none">
            <a:spAutoFit/>
          </a:bodyPr>
          <a:lstStyle/>
          <a:p>
            <a:r>
              <a:rPr lang="en-US" sz="4400" b="1" dirty="0">
                <a:solidFill>
                  <a:prstClr val="black"/>
                </a:solidFill>
                <a:ea typeface="+mj-ea"/>
                <a:cs typeface="+mj-cs"/>
              </a:rPr>
              <a:t>Room for improvement</a:t>
            </a:r>
            <a:endParaRPr lang="en-US" dirty="0"/>
          </a:p>
        </p:txBody>
      </p:sp>
      <p:pic>
        <p:nvPicPr>
          <p:cNvPr id="4" name="Picture 3"/>
          <p:cNvPicPr>
            <a:picLocks noChangeAspect="1"/>
          </p:cNvPicPr>
          <p:nvPr/>
        </p:nvPicPr>
        <p:blipFill>
          <a:blip r:embed="rId3"/>
          <a:stretch>
            <a:fillRect/>
          </a:stretch>
        </p:blipFill>
        <p:spPr>
          <a:xfrm>
            <a:off x="4514683" y="1488154"/>
            <a:ext cx="1881806" cy="2871257"/>
          </a:xfrm>
          <a:prstGeom prst="rect">
            <a:avLst/>
          </a:prstGeom>
        </p:spPr>
      </p:pic>
      <p:pic>
        <p:nvPicPr>
          <p:cNvPr id="5" name="Picture 4"/>
          <p:cNvPicPr>
            <a:picLocks noChangeAspect="1"/>
          </p:cNvPicPr>
          <p:nvPr/>
        </p:nvPicPr>
        <p:blipFill>
          <a:blip r:embed="rId4"/>
          <a:stretch>
            <a:fillRect/>
          </a:stretch>
        </p:blipFill>
        <p:spPr>
          <a:xfrm>
            <a:off x="2481142" y="1545303"/>
            <a:ext cx="1820128" cy="2825487"/>
          </a:xfrm>
          <a:prstGeom prst="rect">
            <a:avLst/>
          </a:prstGeom>
        </p:spPr>
      </p:pic>
    </p:spTree>
    <p:extLst>
      <p:ext uri="{BB962C8B-B14F-4D97-AF65-F5344CB8AC3E}">
        <p14:creationId xmlns:p14="http://schemas.microsoft.com/office/powerpoint/2010/main" val="537319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66900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546" y="1784228"/>
            <a:ext cx="9144000" cy="2689412"/>
          </a:xfrm>
          <a:prstGeom prst="rect">
            <a:avLst/>
          </a:prstGeom>
          <a:blipFill dpi="0" rotWithShape="1">
            <a:blip r:embed="rId3">
              <a:alphaModFix amt="50000"/>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half" idx="2"/>
          </p:nvPr>
        </p:nvSpPr>
        <p:spPr>
          <a:xfrm>
            <a:off x="1386762" y="47683"/>
            <a:ext cx="6565569" cy="1833471"/>
          </a:xfrm>
        </p:spPr>
        <p:txBody>
          <a:bodyPr/>
          <a:lstStyle/>
          <a:p>
            <a:r>
              <a:rPr lang="en-US" b="1" dirty="0"/>
              <a:t>"Disability is everywhere in history, once you begin looking for it, but conspicuously absent in the histories we write</a:t>
            </a:r>
            <a:r>
              <a:rPr lang="en-US" b="1" dirty="0" smtClean="0"/>
              <a:t>.”</a:t>
            </a:r>
          </a:p>
          <a:p>
            <a:r>
              <a:rPr lang="en-US" b="1" dirty="0"/>
              <a:t>	</a:t>
            </a:r>
            <a:r>
              <a:rPr lang="en-US" b="1" dirty="0" smtClean="0"/>
              <a:t>-Historian </a:t>
            </a:r>
            <a:r>
              <a:rPr lang="en-US" b="1" dirty="0"/>
              <a:t>Douglas C. Baynton </a:t>
            </a:r>
            <a:r>
              <a:rPr lang="en-US" b="1" dirty="0" smtClean="0"/>
              <a:t>(2001)</a:t>
            </a:r>
            <a:endParaRPr lang="en-US" b="1" dirty="0"/>
          </a:p>
        </p:txBody>
      </p:sp>
      <p:sp>
        <p:nvSpPr>
          <p:cNvPr id="4" name="Rectangle 3"/>
          <p:cNvSpPr/>
          <p:nvPr/>
        </p:nvSpPr>
        <p:spPr>
          <a:xfrm>
            <a:off x="5147534" y="4212030"/>
            <a:ext cx="3996466" cy="261610"/>
          </a:xfrm>
          <a:prstGeom prst="rect">
            <a:avLst/>
          </a:prstGeom>
        </p:spPr>
        <p:txBody>
          <a:bodyPr wrap="square">
            <a:spAutoFit/>
          </a:bodyPr>
          <a:lstStyle/>
          <a:p>
            <a:pPr algn="r"/>
            <a:r>
              <a:rPr lang="en-US" sz="1100" b="1" dirty="0"/>
              <a:t>[The Wheel-Chair Club of Denison Dam fish off of a pier]</a:t>
            </a:r>
          </a:p>
        </p:txBody>
      </p:sp>
    </p:spTree>
    <p:extLst>
      <p:ext uri="{BB962C8B-B14F-4D97-AF65-F5344CB8AC3E}">
        <p14:creationId xmlns:p14="http://schemas.microsoft.com/office/powerpoint/2010/main" val="418612044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3903"/>
            <a:ext cx="8229600" cy="857253"/>
          </a:xfrm>
        </p:spPr>
        <p:txBody>
          <a:bodyPr>
            <a:noAutofit/>
          </a:bodyPr>
          <a:lstStyle/>
          <a:p>
            <a:r>
              <a:rPr lang="en-US" sz="3200" dirty="0" smtClean="0"/>
              <a:t>Research Method: </a:t>
            </a:r>
            <a:br>
              <a:rPr lang="en-US" sz="3200" dirty="0" smtClean="0"/>
            </a:br>
            <a:r>
              <a:rPr lang="en-US" sz="3200" dirty="0" smtClean="0"/>
              <a:t>Building </a:t>
            </a:r>
            <a:r>
              <a:rPr lang="en-US" sz="3200" dirty="0"/>
              <a:t>an online </a:t>
            </a:r>
            <a:r>
              <a:rPr lang="en-US" sz="3200" dirty="0" smtClean="0"/>
              <a:t>collection</a:t>
            </a:r>
            <a:endParaRPr lang="en-US" sz="3200" dirty="0"/>
          </a:p>
        </p:txBody>
      </p:sp>
      <p:sp>
        <p:nvSpPr>
          <p:cNvPr id="4" name="Title 1"/>
          <p:cNvSpPr txBox="1">
            <a:spLocks/>
          </p:cNvSpPr>
          <p:nvPr/>
        </p:nvSpPr>
        <p:spPr>
          <a:xfrm>
            <a:off x="460459" y="2771415"/>
            <a:ext cx="8229600" cy="5491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mj-lt"/>
                <a:ea typeface="+mj-ea"/>
                <a:cs typeface="+mj-cs"/>
              </a:defRPr>
            </a:lvl1pPr>
          </a:lstStyle>
          <a:p>
            <a:r>
              <a:rPr lang="en-US" sz="1800" b="0" dirty="0" smtClean="0">
                <a:solidFill>
                  <a:srgbClr val="13409F"/>
                </a:solidFill>
              </a:rPr>
              <a:t>Collaboration and Usability Testing </a:t>
            </a:r>
            <a:endParaRPr lang="en-US" sz="1800" b="0" dirty="0">
              <a:solidFill>
                <a:srgbClr val="13409F"/>
              </a:solidFill>
            </a:endParaRPr>
          </a:p>
        </p:txBody>
      </p:sp>
    </p:spTree>
    <p:extLst>
      <p:ext uri="{BB962C8B-B14F-4D97-AF65-F5344CB8AC3E}">
        <p14:creationId xmlns:p14="http://schemas.microsoft.com/office/powerpoint/2010/main" val="94771722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3842" y="1410057"/>
            <a:ext cx="3243515" cy="2196744"/>
          </a:xfrm>
        </p:spPr>
      </p:pic>
      <p:sp>
        <p:nvSpPr>
          <p:cNvPr id="5" name="Rectangle 4"/>
          <p:cNvSpPr/>
          <p:nvPr/>
        </p:nvSpPr>
        <p:spPr>
          <a:xfrm>
            <a:off x="230023" y="72648"/>
            <a:ext cx="7808548" cy="1077218"/>
          </a:xfrm>
          <a:prstGeom prst="rect">
            <a:avLst/>
          </a:prstGeom>
        </p:spPr>
        <p:txBody>
          <a:bodyPr wrap="none">
            <a:spAutoFit/>
          </a:bodyPr>
          <a:lstStyle/>
          <a:p>
            <a:r>
              <a:rPr lang="en-US" sz="3200" b="1" dirty="0"/>
              <a:t>UT Arlington </a:t>
            </a:r>
            <a:r>
              <a:rPr lang="en-US" sz="3200" b="1" dirty="0" smtClean="0"/>
              <a:t>&amp; </a:t>
            </a:r>
          </a:p>
          <a:p>
            <a:r>
              <a:rPr lang="en-US" sz="3200" b="1" dirty="0" smtClean="0"/>
              <a:t>the Office for Students with Disabilities</a:t>
            </a:r>
            <a:endParaRPr lang="en-US" sz="3200" b="1" dirty="0"/>
          </a:p>
        </p:txBody>
      </p:sp>
      <p:sp>
        <p:nvSpPr>
          <p:cNvPr id="4" name="Rectangle 3"/>
          <p:cNvSpPr/>
          <p:nvPr/>
        </p:nvSpPr>
        <p:spPr>
          <a:xfrm>
            <a:off x="558630" y="3667202"/>
            <a:ext cx="4572000" cy="415498"/>
          </a:xfrm>
          <a:prstGeom prst="rect">
            <a:avLst/>
          </a:prstGeom>
        </p:spPr>
        <p:txBody>
          <a:bodyPr>
            <a:spAutoFit/>
          </a:bodyPr>
          <a:lstStyle/>
          <a:p>
            <a:r>
              <a:rPr lang="en-US" sz="1000" i="1" dirty="0"/>
              <a:t>[Jim Hayes and Ronnie Eaton race in a dead heat</a:t>
            </a:r>
            <a:r>
              <a:rPr lang="en-US" sz="1000" i="1" dirty="0" smtClean="0"/>
              <a:t>]</a:t>
            </a:r>
          </a:p>
          <a:p>
            <a:r>
              <a:rPr lang="en-US" sz="1000" i="1" dirty="0"/>
              <a:t>Fort Worth Star-Telegram Collection. Series 6: Negatives</a:t>
            </a:r>
          </a:p>
        </p:txBody>
      </p:sp>
      <p:pic>
        <p:nvPicPr>
          <p:cNvPr id="1026" name="Picture 2" descr="From page 338, 1975 Reveille yearbook: Brazos Dorm Council "/>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19623" y="1199475"/>
            <a:ext cx="4055296" cy="28471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19623" y="4039976"/>
            <a:ext cx="3773771" cy="400110"/>
          </a:xfrm>
          <a:prstGeom prst="rect">
            <a:avLst/>
          </a:prstGeom>
        </p:spPr>
        <p:txBody>
          <a:bodyPr wrap="square">
            <a:spAutoFit/>
          </a:bodyPr>
          <a:lstStyle/>
          <a:p>
            <a:r>
              <a:rPr lang="en-US" sz="1000" i="1" dirty="0" smtClean="0">
                <a:latin typeface="Arial" panose="020B0604020202020204" pitchFamily="34" charset="0"/>
              </a:rPr>
              <a:t>[Group </a:t>
            </a:r>
            <a:r>
              <a:rPr lang="en-US" sz="1000" i="1" dirty="0">
                <a:latin typeface="Arial" panose="020B0604020202020204" pitchFamily="34" charset="0"/>
              </a:rPr>
              <a:t>photograph of the University of Texas at Arlington's 1975 Brazos Dorm Council</a:t>
            </a:r>
            <a:r>
              <a:rPr lang="en-US" sz="1000" i="1" dirty="0" smtClean="0">
                <a:latin typeface="Arial" panose="020B0604020202020204" pitchFamily="34" charset="0"/>
              </a:rPr>
              <a:t>.]</a:t>
            </a:r>
            <a:endParaRPr lang="en-US" sz="1000" i="1" dirty="0"/>
          </a:p>
        </p:txBody>
      </p:sp>
    </p:spTree>
    <p:extLst>
      <p:ext uri="{BB962C8B-B14F-4D97-AF65-F5344CB8AC3E}">
        <p14:creationId xmlns:p14="http://schemas.microsoft.com/office/powerpoint/2010/main" val="251394187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Built </a:t>
            </a:r>
            <a:r>
              <a:rPr lang="en-US" dirty="0"/>
              <a:t>in Drupal</a:t>
            </a:r>
          </a:p>
          <a:p>
            <a:r>
              <a:rPr lang="en-US" dirty="0"/>
              <a:t>HTML coding</a:t>
            </a:r>
          </a:p>
          <a:p>
            <a:r>
              <a:rPr lang="en-US" dirty="0"/>
              <a:t>Rich media</a:t>
            </a:r>
          </a:p>
          <a:p>
            <a:r>
              <a:rPr lang="en-US" dirty="0"/>
              <a:t>Structure and visual </a:t>
            </a:r>
            <a:r>
              <a:rPr lang="en-US" dirty="0" smtClean="0"/>
              <a:t>design</a:t>
            </a:r>
          </a:p>
        </p:txBody>
      </p:sp>
      <p:sp>
        <p:nvSpPr>
          <p:cNvPr id="4" name="Rectangle 3"/>
          <p:cNvSpPr/>
          <p:nvPr/>
        </p:nvSpPr>
        <p:spPr>
          <a:xfrm>
            <a:off x="204395" y="318276"/>
            <a:ext cx="8681421" cy="584775"/>
          </a:xfrm>
          <a:prstGeom prst="rect">
            <a:avLst/>
          </a:prstGeom>
        </p:spPr>
        <p:txBody>
          <a:bodyPr wrap="square">
            <a:spAutoFit/>
          </a:bodyPr>
          <a:lstStyle/>
          <a:p>
            <a:pPr algn="ctr"/>
            <a:r>
              <a:rPr lang="en-US" sz="3200" b="1" dirty="0" smtClean="0"/>
              <a:t>Site Development</a:t>
            </a:r>
            <a:endParaRPr lang="en-US" sz="3200" b="1" dirty="0"/>
          </a:p>
        </p:txBody>
      </p:sp>
      <p:pic>
        <p:nvPicPr>
          <p:cNvPr id="5" name="Picture 2" descr="Related im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29123" y="1068404"/>
            <a:ext cx="4457677" cy="3343258"/>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62422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295" y="1200151"/>
            <a:ext cx="6565570" cy="3288305"/>
          </a:xfrm>
        </p:spPr>
        <p:txBody>
          <a:bodyPr>
            <a:normAutofit fontScale="85000" lnSpcReduction="10000"/>
          </a:bodyPr>
          <a:lstStyle/>
          <a:p>
            <a:r>
              <a:rPr lang="en-US" dirty="0"/>
              <a:t>Volunteers </a:t>
            </a:r>
            <a:r>
              <a:rPr lang="en-US" dirty="0" smtClean="0"/>
              <a:t>provided </a:t>
            </a:r>
            <a:r>
              <a:rPr lang="en-US" dirty="0"/>
              <a:t>feedback </a:t>
            </a:r>
            <a:endParaRPr lang="en-US" dirty="0" smtClean="0"/>
          </a:p>
          <a:p>
            <a:pPr lvl="1"/>
            <a:r>
              <a:rPr lang="en-US" dirty="0" smtClean="0"/>
              <a:t> </a:t>
            </a:r>
            <a:r>
              <a:rPr lang="en-US" dirty="0"/>
              <a:t>site modifications made in response</a:t>
            </a:r>
          </a:p>
          <a:p>
            <a:r>
              <a:rPr lang="en-US" dirty="0"/>
              <a:t>Tools used to test the site included:</a:t>
            </a:r>
          </a:p>
          <a:p>
            <a:pPr lvl="2">
              <a:buFont typeface="Arial" panose="020B0604020202020204" pitchFamily="34" charset="0"/>
              <a:buChar char="•"/>
            </a:pPr>
            <a:r>
              <a:rPr lang="en-US" dirty="0"/>
              <a:t>HTML/CSS validation</a:t>
            </a:r>
          </a:p>
          <a:p>
            <a:pPr lvl="2">
              <a:buFont typeface="Arial" panose="020B0604020202020204" pitchFamily="34" charset="0"/>
              <a:buChar char="•"/>
            </a:pPr>
            <a:r>
              <a:rPr lang="en-US" dirty="0"/>
              <a:t>Web Accessibility Evaluation Tool (WAVE)</a:t>
            </a:r>
          </a:p>
          <a:p>
            <a:pPr lvl="2">
              <a:buFont typeface="Arial" panose="020B0604020202020204" pitchFamily="34" charset="0"/>
              <a:buChar char="•"/>
            </a:pPr>
            <a:r>
              <a:rPr lang="en-US" dirty="0"/>
              <a:t>Color contract (Contrast checker)</a:t>
            </a:r>
          </a:p>
          <a:p>
            <a:pPr lvl="2">
              <a:buFont typeface="Arial" panose="020B0604020202020204" pitchFamily="34" charset="0"/>
              <a:buChar char="•"/>
            </a:pPr>
            <a:r>
              <a:rPr lang="en-US" dirty="0"/>
              <a:t>Colorblindness (wickline.org)</a:t>
            </a:r>
          </a:p>
          <a:p>
            <a:pPr>
              <a:buFont typeface="Arial" panose="020B0604020202020204" pitchFamily="34" charset="0"/>
              <a:buChar char="•"/>
            </a:pPr>
            <a:r>
              <a:rPr lang="en-US" dirty="0"/>
              <a:t>Tested on multitude of screen </a:t>
            </a:r>
            <a:r>
              <a:rPr lang="en-US" dirty="0" smtClean="0"/>
              <a:t>readers</a:t>
            </a:r>
            <a:endParaRPr lang="en-US" dirty="0"/>
          </a:p>
        </p:txBody>
      </p:sp>
      <p:sp>
        <p:nvSpPr>
          <p:cNvPr id="3" name="Rectangle 2"/>
          <p:cNvSpPr/>
          <p:nvPr/>
        </p:nvSpPr>
        <p:spPr>
          <a:xfrm>
            <a:off x="2329956" y="319002"/>
            <a:ext cx="4402744" cy="584775"/>
          </a:xfrm>
          <a:prstGeom prst="rect">
            <a:avLst/>
          </a:prstGeom>
        </p:spPr>
        <p:txBody>
          <a:bodyPr wrap="none">
            <a:spAutoFit/>
          </a:bodyPr>
          <a:lstStyle/>
          <a:p>
            <a:r>
              <a:rPr lang="en-US" sz="3200" b="1" dirty="0" smtClean="0"/>
              <a:t>Web Usability Testing</a:t>
            </a:r>
            <a:endParaRPr lang="en-US" sz="3200" b="1"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1255" y="2878731"/>
            <a:ext cx="2667000" cy="1609725"/>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83322"/>
            <a:ext cx="2362016" cy="1389421"/>
          </a:xfrm>
          <a:prstGeom prst="rect">
            <a:avLst/>
          </a:prstGeom>
        </p:spPr>
      </p:pic>
    </p:spTree>
    <p:extLst>
      <p:ext uri="{BB962C8B-B14F-4D97-AF65-F5344CB8AC3E}">
        <p14:creationId xmlns:p14="http://schemas.microsoft.com/office/powerpoint/2010/main" val="111979729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279185" y="1297480"/>
            <a:ext cx="7127396" cy="3099281"/>
          </a:xfrm>
        </p:spPr>
        <p:txBody>
          <a:bodyPr/>
          <a:lstStyle/>
          <a:p>
            <a:pPr marL="342900" indent="-342900">
              <a:buFont typeface="Arial" panose="020B0604020202020204" pitchFamily="34" charset="0"/>
              <a:buChar char="•"/>
            </a:pPr>
            <a:r>
              <a:rPr lang="en-US" dirty="0"/>
              <a:t>Mashing existing taxonomy with new terms</a:t>
            </a:r>
          </a:p>
          <a:p>
            <a:pPr marL="342900" indent="-342900">
              <a:buFont typeface="Arial" panose="020B0604020202020204" pitchFamily="34" charset="0"/>
              <a:buChar char="•"/>
            </a:pPr>
            <a:r>
              <a:rPr lang="en-US" dirty="0"/>
              <a:t>Disability History Museum</a:t>
            </a:r>
          </a:p>
          <a:p>
            <a:pPr marL="342900" indent="-342900">
              <a:buFont typeface="Arial" panose="020B0604020202020204" pitchFamily="34" charset="0"/>
              <a:buChar char="•"/>
            </a:pPr>
            <a:r>
              <a:rPr lang="en-US" dirty="0"/>
              <a:t>Locally-created terms</a:t>
            </a:r>
          </a:p>
          <a:p>
            <a:pPr marL="342900" indent="-342900">
              <a:buFont typeface="Arial" panose="020B0604020202020204" pitchFamily="34" charset="0"/>
              <a:buChar char="•"/>
            </a:pPr>
            <a:r>
              <a:rPr lang="en-US" dirty="0" smtClean="0"/>
              <a:t>Historical Context</a:t>
            </a:r>
            <a:endParaRPr lang="en-US" dirty="0"/>
          </a:p>
          <a:p>
            <a:endParaRPr lang="en-US" dirty="0"/>
          </a:p>
        </p:txBody>
      </p:sp>
      <p:sp>
        <p:nvSpPr>
          <p:cNvPr id="3" name="Rectangle 2"/>
          <p:cNvSpPr/>
          <p:nvPr/>
        </p:nvSpPr>
        <p:spPr>
          <a:xfrm>
            <a:off x="2218708" y="447188"/>
            <a:ext cx="4188967" cy="584775"/>
          </a:xfrm>
          <a:prstGeom prst="rect">
            <a:avLst/>
          </a:prstGeom>
        </p:spPr>
        <p:txBody>
          <a:bodyPr wrap="none">
            <a:spAutoFit/>
          </a:bodyPr>
          <a:lstStyle/>
          <a:p>
            <a:r>
              <a:rPr lang="en-US" sz="3200" b="1" dirty="0"/>
              <a:t>Metadata challenges</a:t>
            </a:r>
          </a:p>
        </p:txBody>
      </p:sp>
      <p:pic>
        <p:nvPicPr>
          <p:cNvPr id="3074" name="Picture 2" descr="Image result for Disability History Museum"/>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7949" y="2847120"/>
            <a:ext cx="3266051" cy="162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22873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3903"/>
            <a:ext cx="8229600" cy="857253"/>
          </a:xfrm>
        </p:spPr>
        <p:txBody>
          <a:bodyPr>
            <a:noAutofit/>
          </a:bodyPr>
          <a:lstStyle/>
          <a:p>
            <a:r>
              <a:rPr lang="en-US" sz="3200" dirty="0" smtClean="0"/>
              <a:t>Results</a:t>
            </a:r>
            <a:endParaRPr lang="en-US" sz="3200" dirty="0"/>
          </a:p>
        </p:txBody>
      </p:sp>
      <p:sp>
        <p:nvSpPr>
          <p:cNvPr id="4" name="Title 1"/>
          <p:cNvSpPr txBox="1">
            <a:spLocks/>
          </p:cNvSpPr>
          <p:nvPr/>
        </p:nvSpPr>
        <p:spPr>
          <a:xfrm>
            <a:off x="460459" y="2771415"/>
            <a:ext cx="8229600" cy="13089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mj-lt"/>
                <a:ea typeface="+mj-ea"/>
                <a:cs typeface="+mj-cs"/>
              </a:defRPr>
            </a:lvl1pPr>
          </a:lstStyle>
          <a:p>
            <a:r>
              <a:rPr lang="en-US" sz="1800" b="0" dirty="0">
                <a:solidFill>
                  <a:srgbClr val="13409F"/>
                </a:solidFill>
              </a:rPr>
              <a:t>Texas Disability History </a:t>
            </a:r>
            <a:r>
              <a:rPr lang="en-US" sz="1800" b="0" dirty="0" smtClean="0">
                <a:solidFill>
                  <a:srgbClr val="13409F"/>
                </a:solidFill>
              </a:rPr>
              <a:t>Collection</a:t>
            </a:r>
          </a:p>
          <a:p>
            <a:r>
              <a:rPr lang="en-US" sz="1800" b="0" dirty="0" smtClean="0">
                <a:solidFill>
                  <a:srgbClr val="13409F"/>
                </a:solidFill>
              </a:rPr>
              <a:t>Exhibit: Building a barrier free campus (Print and Digital)</a:t>
            </a:r>
          </a:p>
          <a:p>
            <a:r>
              <a:rPr lang="en-US" sz="1800" b="0" dirty="0" smtClean="0">
                <a:solidFill>
                  <a:srgbClr val="13409F"/>
                </a:solidFill>
              </a:rPr>
              <a:t>DHAC</a:t>
            </a:r>
            <a:endParaRPr lang="en-US" sz="1800" b="0" dirty="0">
              <a:solidFill>
                <a:srgbClr val="13409F"/>
              </a:solidFill>
            </a:endParaRPr>
          </a:p>
        </p:txBody>
      </p:sp>
    </p:spTree>
    <p:extLst>
      <p:ext uri="{BB962C8B-B14F-4D97-AF65-F5344CB8AC3E}">
        <p14:creationId xmlns:p14="http://schemas.microsoft.com/office/powerpoint/2010/main" val="304157970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663" y="0"/>
            <a:ext cx="9430874" cy="5143500"/>
          </a:xfrm>
          <a:prstGeom prst="rect">
            <a:avLst/>
          </a:prstGeom>
        </p:spPr>
      </p:pic>
    </p:spTree>
    <p:extLst>
      <p:ext uri="{BB962C8B-B14F-4D97-AF65-F5344CB8AC3E}">
        <p14:creationId xmlns:p14="http://schemas.microsoft.com/office/powerpoint/2010/main" val="32254575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10034</TotalTime>
  <Words>1015</Words>
  <Application>Microsoft Macintosh PowerPoint</Application>
  <PresentationFormat>On-screen Show (16:9)</PresentationFormat>
  <Paragraphs>139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Research Method:  Building an online collection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Texas at Arlington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Tackett</dc:creator>
  <cp:lastModifiedBy>Samantha Dodd</cp:lastModifiedBy>
  <cp:revision>193</cp:revision>
  <cp:lastPrinted>2017-07-23T07:24:10Z</cp:lastPrinted>
  <dcterms:created xsi:type="dcterms:W3CDTF">2013-10-16T17:47:49Z</dcterms:created>
  <dcterms:modified xsi:type="dcterms:W3CDTF">2017-07-23T07:38:05Z</dcterms:modified>
</cp:coreProperties>
</file>